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Bebas Neue Cyrillic" panose="02000506000000020004" pitchFamily="2" charset="0"/>
      <p:regular r:id="rId16"/>
      <p:bold r:id="rId17"/>
      <p:italic r:id="rId18"/>
      <p:boldItalic r:id="rId19"/>
    </p:embeddedFont>
    <p:embeddedFont>
      <p:font typeface="Montserrat" pitchFamily="2" charset="77"/>
      <p:regular r:id="rId20"/>
      <p:bold r:id="rId21"/>
      <p:italic r:id="rId22"/>
      <p:boldItalic r:id="rId23"/>
    </p:embeddedFont>
    <p:embeddedFont>
      <p:font typeface="Montserrat Bold" pitchFamily="2" charset="77"/>
      <p:regular r:id="rId16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512" autoAdjust="0"/>
  </p:normalViewPr>
  <p:slideViewPr>
    <p:cSldViewPr>
      <p:cViewPr varScale="1">
        <p:scale>
          <a:sx n="71" d="100"/>
          <a:sy n="71" d="100"/>
        </p:scale>
        <p:origin x="76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Data Source: Yahoo Finance (via yfinance library)</a:t>
            </a:r>
          </a:p>
          <a:p>
            <a:r>
              <a:rPr lang="en-US"/>
              <a:t>Data Collected: Daily trading information including opening, closing, high, low prices, and trading volume</a:t>
            </a:r>
          </a:p>
          <a:p>
            <a:endParaRPr lang="en-US"/>
          </a:p>
          <a:p>
            <a:r>
              <a:rPr lang="en-US"/>
              <a:t>Ticker Symbols: We selected the ticker symbols for AT&amp;T (T), T-Mobile (TMUS), and Verizon (VZ) to represent the companies in our analysis</a:t>
            </a:r>
          </a:p>
          <a:p>
            <a:endParaRPr lang="en-US"/>
          </a:p>
          <a:p>
            <a:r>
              <a:rPr lang="en-US"/>
              <a:t>Date Range: The analysis covers a one-year period, starting from one year ago to the present day</a:t>
            </a:r>
          </a:p>
          <a:p>
            <a:endParaRPr lang="en-US"/>
          </a:p>
          <a:p>
            <a:r>
              <a:rPr lang="en-US"/>
              <a:t>Data Fetching: Historical stock data was fetched using the yfinance library, which allows for easy access to financial data from Yahoo Finance</a:t>
            </a:r>
          </a:p>
          <a:p>
            <a:endParaRPr lang="en-US"/>
          </a:p>
          <a:p>
            <a:r>
              <a:rPr lang="en-US"/>
              <a:t>Data Organization: The data for each ticker was stored in a dictionary and then combined into a single DataFrame for further analysis</a:t>
            </a:r>
          </a:p>
          <a:p>
            <a:endParaRPr lang="en-US"/>
          </a:p>
          <a:p>
            <a:r>
              <a:rPr lang="en-US"/>
              <a:t>Add the analysis covered throughout the presentation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Explain what a heatmap is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add Dividend and p ratio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Add conclusion and limitation, future improvements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11.png"/><Relationship Id="rId5" Type="http://schemas.openxmlformats.org/officeDocument/2006/relationships/image" Target="../media/image30.png"/><Relationship Id="rId10" Type="http://schemas.openxmlformats.org/officeDocument/2006/relationships/image" Target="../media/image10.svg"/><Relationship Id="rId4" Type="http://schemas.openxmlformats.org/officeDocument/2006/relationships/image" Target="../media/image2.svg"/><Relationship Id="rId9" Type="http://schemas.openxmlformats.org/officeDocument/2006/relationships/image" Target="../media/image9.png"/><Relationship Id="rId14" Type="http://schemas.openxmlformats.org/officeDocument/2006/relationships/image" Target="../media/image42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44.svg"/><Relationship Id="rId5" Type="http://schemas.openxmlformats.org/officeDocument/2006/relationships/image" Target="../media/image8.svg"/><Relationship Id="rId10" Type="http://schemas.openxmlformats.org/officeDocument/2006/relationships/image" Target="../media/image4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7.svg"/><Relationship Id="rId4" Type="http://schemas.openxmlformats.org/officeDocument/2006/relationships/image" Target="../media/image15.sv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2.svg"/><Relationship Id="rId7" Type="http://schemas.openxmlformats.org/officeDocument/2006/relationships/image" Target="../media/image1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5.svg"/><Relationship Id="rId7" Type="http://schemas.openxmlformats.org/officeDocument/2006/relationships/image" Target="../media/image10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8.sv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1.svg"/><Relationship Id="rId7" Type="http://schemas.openxmlformats.org/officeDocument/2006/relationships/image" Target="../media/image10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image" Target="../media/image32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486778">
            <a:off x="-1095149" y="867946"/>
            <a:ext cx="20478299" cy="7423765"/>
            <a:chOff x="0" y="0"/>
            <a:chExt cx="5393461" cy="19552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93461" cy="1955230"/>
            </a:xfrm>
            <a:custGeom>
              <a:avLst/>
              <a:gdLst/>
              <a:ahLst/>
              <a:cxnLst/>
              <a:rect l="l" t="t" r="r" b="b"/>
              <a:pathLst>
                <a:path w="5393461" h="1955230">
                  <a:moveTo>
                    <a:pt x="0" y="0"/>
                  </a:moveTo>
                  <a:lnTo>
                    <a:pt x="5393461" y="0"/>
                  </a:lnTo>
                  <a:lnTo>
                    <a:pt x="5393461" y="1955230"/>
                  </a:lnTo>
                  <a:lnTo>
                    <a:pt x="0" y="1955230"/>
                  </a:lnTo>
                  <a:close/>
                </a:path>
              </a:pathLst>
            </a:custGeom>
            <a:solidFill>
              <a:srgbClr val="6B66C5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393461" cy="2002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11517051" y="2353832"/>
            <a:ext cx="11484497" cy="11484497"/>
          </a:xfrm>
          <a:custGeom>
            <a:avLst/>
            <a:gdLst/>
            <a:ahLst/>
            <a:cxnLst/>
            <a:rect l="l" t="t" r="r" b="b"/>
            <a:pathLst>
              <a:path w="11484497" h="11484497">
                <a:moveTo>
                  <a:pt x="0" y="0"/>
                </a:moveTo>
                <a:lnTo>
                  <a:pt x="11484498" y="0"/>
                </a:lnTo>
                <a:lnTo>
                  <a:pt x="11484498" y="11484497"/>
                </a:lnTo>
                <a:lnTo>
                  <a:pt x="0" y="11484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770361" y="-3327601"/>
            <a:ext cx="10480203" cy="5943148"/>
          </a:xfrm>
          <a:custGeom>
            <a:avLst/>
            <a:gdLst/>
            <a:ahLst/>
            <a:cxnLst/>
            <a:rect l="l" t="t" r="r" b="b"/>
            <a:pathLst>
              <a:path w="10480203" h="5943148">
                <a:moveTo>
                  <a:pt x="0" y="0"/>
                </a:moveTo>
                <a:lnTo>
                  <a:pt x="10480203" y="0"/>
                </a:lnTo>
                <a:lnTo>
                  <a:pt x="10480203" y="5943149"/>
                </a:lnTo>
                <a:lnTo>
                  <a:pt x="0" y="59431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476718">
            <a:off x="-3677913" y="5440256"/>
            <a:ext cx="12395742" cy="5825999"/>
          </a:xfrm>
          <a:custGeom>
            <a:avLst/>
            <a:gdLst/>
            <a:ahLst/>
            <a:cxnLst/>
            <a:rect l="l" t="t" r="r" b="b"/>
            <a:pathLst>
              <a:path w="12395742" h="5825999">
                <a:moveTo>
                  <a:pt x="0" y="0"/>
                </a:moveTo>
                <a:lnTo>
                  <a:pt x="12395742" y="0"/>
                </a:lnTo>
                <a:lnTo>
                  <a:pt x="12395742" y="5825999"/>
                </a:lnTo>
                <a:lnTo>
                  <a:pt x="0" y="58259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294631">
            <a:off x="10477176" y="7989298"/>
            <a:ext cx="6776309" cy="4849360"/>
          </a:xfrm>
          <a:custGeom>
            <a:avLst/>
            <a:gdLst/>
            <a:ahLst/>
            <a:cxnLst/>
            <a:rect l="l" t="t" r="r" b="b"/>
            <a:pathLst>
              <a:path w="6776309" h="4849360">
                <a:moveTo>
                  <a:pt x="0" y="0"/>
                </a:moveTo>
                <a:lnTo>
                  <a:pt x="6776310" y="0"/>
                </a:lnTo>
                <a:lnTo>
                  <a:pt x="6776310" y="4849360"/>
                </a:lnTo>
                <a:lnTo>
                  <a:pt x="0" y="48493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397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5400000">
            <a:off x="13356097" y="1340716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6" y="0"/>
                </a:lnTo>
                <a:lnTo>
                  <a:pt x="654366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5400000">
            <a:off x="9954877" y="8799674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6" y="0"/>
                </a:lnTo>
                <a:lnTo>
                  <a:pt x="654366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7565924" y="3613447"/>
            <a:ext cx="966381" cy="966381"/>
          </a:xfrm>
          <a:custGeom>
            <a:avLst/>
            <a:gdLst/>
            <a:ahLst/>
            <a:cxnLst/>
            <a:rect l="l" t="t" r="r" b="b"/>
            <a:pathLst>
              <a:path w="966381" h="966381">
                <a:moveTo>
                  <a:pt x="0" y="0"/>
                </a:moveTo>
                <a:lnTo>
                  <a:pt x="966381" y="0"/>
                </a:lnTo>
                <a:lnTo>
                  <a:pt x="966381" y="966382"/>
                </a:lnTo>
                <a:lnTo>
                  <a:pt x="0" y="9663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0761625" y="2988558"/>
            <a:ext cx="6497675" cy="6269742"/>
          </a:xfrm>
          <a:custGeom>
            <a:avLst/>
            <a:gdLst/>
            <a:ahLst/>
            <a:cxnLst/>
            <a:rect l="l" t="t" r="r" b="b"/>
            <a:pathLst>
              <a:path w="6497675" h="6269742">
                <a:moveTo>
                  <a:pt x="0" y="0"/>
                </a:moveTo>
                <a:lnTo>
                  <a:pt x="6497675" y="0"/>
                </a:lnTo>
                <a:lnTo>
                  <a:pt x="6497675" y="6269742"/>
                </a:lnTo>
                <a:lnTo>
                  <a:pt x="0" y="626974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372238" y="7732412"/>
            <a:ext cx="7466237" cy="1241687"/>
            <a:chOff x="0" y="0"/>
            <a:chExt cx="2443674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43674" cy="406400"/>
            </a:xfrm>
            <a:custGeom>
              <a:avLst/>
              <a:gdLst/>
              <a:ahLst/>
              <a:cxnLst/>
              <a:rect l="l" t="t" r="r" b="b"/>
              <a:pathLst>
                <a:path w="2443674" h="406400">
                  <a:moveTo>
                    <a:pt x="2240474" y="0"/>
                  </a:moveTo>
                  <a:cubicBezTo>
                    <a:pt x="2352699" y="0"/>
                    <a:pt x="2443674" y="90976"/>
                    <a:pt x="2443674" y="203200"/>
                  </a:cubicBezTo>
                  <a:cubicBezTo>
                    <a:pt x="2443674" y="315424"/>
                    <a:pt x="2352699" y="406400"/>
                    <a:pt x="224047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44367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73242" y="587435"/>
            <a:ext cx="13982700" cy="4129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09"/>
              </a:lnSpc>
            </a:pPr>
            <a:r>
              <a:rPr lang="en-US" sz="8000" spc="88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Comparative Analysis of Telecommunication Companies' Stock Performance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04632" y="8218649"/>
            <a:ext cx="6401449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1999" spc="59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Hunter Becker, Yara El-Emam, Kowsar Abdi, Sanjana Prabhakar, Adolphus Momoh Jr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15088" y="5512348"/>
            <a:ext cx="9446538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3999" spc="39">
                <a:solidFill>
                  <a:srgbClr val="FFB500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A Year-Long Analysis of AT&amp;T, T-Mobile, and Verizon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04632" y="7810330"/>
            <a:ext cx="6401449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1999" spc="59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Presented by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82816" y="483575"/>
            <a:ext cx="12521415" cy="1270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00"/>
              </a:lnSpc>
            </a:pPr>
            <a:r>
              <a:rPr lang="en-US" sz="9500" spc="95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Key results</a:t>
            </a:r>
          </a:p>
        </p:txBody>
      </p:sp>
      <p:sp>
        <p:nvSpPr>
          <p:cNvPr id="3" name="Freeform 3"/>
          <p:cNvSpPr/>
          <p:nvPr/>
        </p:nvSpPr>
        <p:spPr>
          <a:xfrm flipV="1">
            <a:off x="14494486" y="-2077765"/>
            <a:ext cx="5609472" cy="9323223"/>
          </a:xfrm>
          <a:custGeom>
            <a:avLst/>
            <a:gdLst/>
            <a:ahLst/>
            <a:cxnLst/>
            <a:rect l="l" t="t" r="r" b="b"/>
            <a:pathLst>
              <a:path w="5609472" h="9323223">
                <a:moveTo>
                  <a:pt x="0" y="9323223"/>
                </a:moveTo>
                <a:lnTo>
                  <a:pt x="5609473" y="9323223"/>
                </a:lnTo>
                <a:lnTo>
                  <a:pt x="5609473" y="0"/>
                </a:lnTo>
                <a:lnTo>
                  <a:pt x="0" y="0"/>
                </a:lnTo>
                <a:lnTo>
                  <a:pt x="0" y="932322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 flipH="1" flipV="1">
            <a:off x="164888" y="5379123"/>
            <a:ext cx="4200545" cy="6981515"/>
          </a:xfrm>
          <a:custGeom>
            <a:avLst/>
            <a:gdLst/>
            <a:ahLst/>
            <a:cxnLst/>
            <a:rect l="l" t="t" r="r" b="b"/>
            <a:pathLst>
              <a:path w="4200545" h="6981515">
                <a:moveTo>
                  <a:pt x="4200545" y="6981516"/>
                </a:moveTo>
                <a:lnTo>
                  <a:pt x="0" y="6981516"/>
                </a:lnTo>
                <a:lnTo>
                  <a:pt x="0" y="0"/>
                </a:lnTo>
                <a:lnTo>
                  <a:pt x="4200545" y="0"/>
                </a:lnTo>
                <a:lnTo>
                  <a:pt x="4200545" y="698151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477173" y="2178847"/>
            <a:ext cx="4820250" cy="7265887"/>
            <a:chOff x="0" y="-20495"/>
            <a:chExt cx="1269531" cy="19136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69531" cy="1827924"/>
            </a:xfrm>
            <a:custGeom>
              <a:avLst/>
              <a:gdLst/>
              <a:ahLst/>
              <a:cxnLst/>
              <a:rect l="l" t="t" r="r" b="b"/>
              <a:pathLst>
                <a:path w="1269531" h="1827924">
                  <a:moveTo>
                    <a:pt x="0" y="0"/>
                  </a:moveTo>
                  <a:lnTo>
                    <a:pt x="1269531" y="0"/>
                  </a:lnTo>
                  <a:lnTo>
                    <a:pt x="1269531" y="1827924"/>
                  </a:lnTo>
                  <a:lnTo>
                    <a:pt x="0" y="18279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0495"/>
              <a:ext cx="1269531" cy="19136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AT&amp;T (T)</a:t>
              </a:r>
            </a:p>
            <a:p>
              <a:pPr algn="ctr">
                <a:lnSpc>
                  <a:spcPts val="5039"/>
                </a:lnSpc>
              </a:pPr>
              <a:endParaRPr lang="en-US" sz="2400" dirty="0">
                <a:solidFill>
                  <a:srgbClr val="4C48B2"/>
                </a:solidFill>
                <a:latin typeface="Bebas Neue Cyrillic"/>
                <a:ea typeface="Bebas Neue Cyrillic"/>
                <a:cs typeface="Bebas Neue Cyrillic"/>
                <a:sym typeface="Bebas Neue Cyrillic"/>
              </a:endParaRPr>
            </a:p>
            <a:p>
              <a:pPr algn="ctr">
                <a:lnSpc>
                  <a:spcPts val="5039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Start Price: 14.26</a:t>
              </a:r>
            </a:p>
            <a:p>
              <a:pPr algn="ctr">
                <a:lnSpc>
                  <a:spcPts val="5039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End Price: 19.63</a:t>
              </a:r>
            </a:p>
            <a:p>
              <a:pPr algn="ctr">
                <a:lnSpc>
                  <a:spcPts val="5039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Percent Change: +37.66%</a:t>
              </a:r>
            </a:p>
            <a:p>
              <a:pPr algn="ctr">
                <a:lnSpc>
                  <a:spcPts val="5039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Average Daily Return: 0.136%</a:t>
              </a:r>
            </a:p>
            <a:p>
              <a:pPr algn="ctr">
                <a:lnSpc>
                  <a:spcPts val="5039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Volatility: 21.53%</a:t>
              </a:r>
            </a:p>
            <a:p>
              <a:pPr algn="ctr">
                <a:lnSpc>
                  <a:spcPts val="5039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Dividend yield: 5.65%</a:t>
              </a:r>
            </a:p>
            <a:p>
              <a:pPr algn="ctr">
                <a:lnSpc>
                  <a:spcPts val="5039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P/e ratio: 11.28</a:t>
              </a:r>
            </a:p>
            <a:p>
              <a:pPr algn="ctr">
                <a:lnSpc>
                  <a:spcPts val="2659"/>
                </a:lnSpc>
              </a:pPr>
              <a:endParaRPr lang="en-US" sz="3599" dirty="0">
                <a:solidFill>
                  <a:srgbClr val="4C48B2"/>
                </a:solidFill>
                <a:latin typeface="Bebas Neue Cyrillic"/>
                <a:ea typeface="Bebas Neue Cyrillic"/>
                <a:cs typeface="Bebas Neue Cyrillic"/>
                <a:sym typeface="Bebas Neue Cyrillic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717426" y="2269394"/>
            <a:ext cx="4820250" cy="7325507"/>
            <a:chOff x="0" y="0"/>
            <a:chExt cx="1269531" cy="19293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69531" cy="1862677"/>
            </a:xfrm>
            <a:custGeom>
              <a:avLst/>
              <a:gdLst/>
              <a:ahLst/>
              <a:cxnLst/>
              <a:rect l="l" t="t" r="r" b="b"/>
              <a:pathLst>
                <a:path w="1269531" h="1862677">
                  <a:moveTo>
                    <a:pt x="0" y="0"/>
                  </a:moveTo>
                  <a:lnTo>
                    <a:pt x="1269531" y="0"/>
                  </a:lnTo>
                  <a:lnTo>
                    <a:pt x="1269531" y="1862677"/>
                  </a:lnTo>
                  <a:lnTo>
                    <a:pt x="0" y="18626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1269531" cy="19293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40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T-Mobile (TMUS)</a:t>
              </a:r>
            </a:p>
            <a:p>
              <a:pPr algn="ctr">
                <a:lnSpc>
                  <a:spcPts val="5040"/>
                </a:lnSpc>
              </a:pPr>
              <a:endParaRPr lang="en-US" sz="2400" dirty="0">
                <a:solidFill>
                  <a:srgbClr val="4C48B2"/>
                </a:solidFill>
                <a:latin typeface="Bebas Neue Cyrillic"/>
                <a:ea typeface="Bebas Neue Cyrillic"/>
                <a:cs typeface="Bebas Neue Cyrillic"/>
                <a:sym typeface="Bebas Neue Cyrillic"/>
              </a:endParaRPr>
            </a:p>
            <a:p>
              <a:pPr algn="ctr">
                <a:lnSpc>
                  <a:spcPts val="5040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Start Price: 139.50</a:t>
              </a:r>
            </a:p>
            <a:p>
              <a:pPr algn="ctr">
                <a:lnSpc>
                  <a:spcPts val="5040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End Price: 196.49</a:t>
              </a:r>
            </a:p>
            <a:p>
              <a:pPr algn="ctr">
                <a:lnSpc>
                  <a:spcPts val="5040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Percent Change: +40.85%</a:t>
              </a:r>
            </a:p>
            <a:p>
              <a:pPr algn="ctr">
                <a:lnSpc>
                  <a:spcPts val="5040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Average Daily Return: 0.139%</a:t>
              </a:r>
            </a:p>
            <a:p>
              <a:pPr algn="ctr">
                <a:lnSpc>
                  <a:spcPts val="5040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Volatility: 14.01%</a:t>
              </a:r>
            </a:p>
            <a:p>
              <a:pPr algn="ctr">
                <a:lnSpc>
                  <a:spcPts val="5040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Dividend yield: 1.32%</a:t>
              </a:r>
            </a:p>
            <a:p>
              <a:pPr algn="ctr">
                <a:lnSpc>
                  <a:spcPts val="5040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P/e ratio: 24.59</a:t>
              </a:r>
            </a:p>
            <a:p>
              <a:pPr algn="ctr">
                <a:lnSpc>
                  <a:spcPts val="5040"/>
                </a:lnSpc>
              </a:pPr>
              <a:endParaRPr lang="en-US" sz="3600" dirty="0">
                <a:solidFill>
                  <a:srgbClr val="4C48B2"/>
                </a:solidFill>
                <a:latin typeface="Bebas Neue Cyrillic"/>
                <a:ea typeface="Bebas Neue Cyrillic"/>
                <a:cs typeface="Bebas Neue Cyrillic"/>
                <a:sym typeface="Bebas Neue Cyrillic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801600" y="2269395"/>
            <a:ext cx="4820251" cy="7428202"/>
            <a:chOff x="-27360" y="-17398"/>
            <a:chExt cx="1269531" cy="1956399"/>
          </a:xfrm>
        </p:grpSpPr>
        <p:sp>
          <p:nvSpPr>
            <p:cNvPr id="12" name="Freeform 12"/>
            <p:cNvSpPr/>
            <p:nvPr/>
          </p:nvSpPr>
          <p:spPr>
            <a:xfrm>
              <a:off x="-27360" y="-17398"/>
              <a:ext cx="1269531" cy="1845322"/>
            </a:xfrm>
            <a:custGeom>
              <a:avLst/>
              <a:gdLst/>
              <a:ahLst/>
              <a:cxnLst/>
              <a:rect l="l" t="t" r="r" b="b"/>
              <a:pathLst>
                <a:path w="1269531" h="1862677">
                  <a:moveTo>
                    <a:pt x="0" y="0"/>
                  </a:moveTo>
                  <a:lnTo>
                    <a:pt x="1269531" y="0"/>
                  </a:lnTo>
                  <a:lnTo>
                    <a:pt x="1269531" y="1862677"/>
                  </a:lnTo>
                  <a:lnTo>
                    <a:pt x="0" y="18626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27360" y="9649"/>
              <a:ext cx="1269531" cy="19293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40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Verizon (</a:t>
              </a:r>
              <a:r>
                <a:rPr lang="en-US" sz="2400" dirty="0" err="1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vz</a:t>
              </a: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)</a:t>
              </a:r>
            </a:p>
            <a:p>
              <a:pPr algn="ctr">
                <a:lnSpc>
                  <a:spcPts val="5040"/>
                </a:lnSpc>
              </a:pPr>
              <a:endParaRPr lang="en-US" sz="2400" dirty="0">
                <a:solidFill>
                  <a:srgbClr val="4C48B2"/>
                </a:solidFill>
                <a:latin typeface="Bebas Neue Cyrillic"/>
                <a:ea typeface="Bebas Neue Cyrillic"/>
                <a:cs typeface="Bebas Neue Cyrillic"/>
                <a:sym typeface="Bebas Neue Cyrillic"/>
              </a:endParaRPr>
            </a:p>
            <a:p>
              <a:pPr algn="ctr">
                <a:lnSpc>
                  <a:spcPts val="5040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Start Price: 33.56</a:t>
              </a:r>
            </a:p>
            <a:p>
              <a:pPr algn="ctr">
                <a:lnSpc>
                  <a:spcPts val="5040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End Price: 40.90</a:t>
              </a:r>
            </a:p>
            <a:p>
              <a:pPr algn="ctr">
                <a:lnSpc>
                  <a:spcPts val="5040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Percent Change: +21.87%</a:t>
              </a:r>
            </a:p>
            <a:p>
              <a:pPr algn="ctr">
                <a:lnSpc>
                  <a:spcPts val="5040"/>
                </a:lnSpc>
              </a:pPr>
              <a:r>
                <a:rPr lang="en-US" sz="23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Average Daily Return: 0.088%</a:t>
              </a:r>
            </a:p>
            <a:p>
              <a:pPr algn="ctr">
                <a:lnSpc>
                  <a:spcPts val="5040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Volatility: 22.52%</a:t>
              </a:r>
            </a:p>
            <a:p>
              <a:pPr algn="ctr">
                <a:lnSpc>
                  <a:spcPts val="5040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Dividend yield: 6.50%</a:t>
              </a:r>
            </a:p>
            <a:p>
              <a:pPr algn="ctr">
                <a:lnSpc>
                  <a:spcPts val="5040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P/e ratio: 15.38</a:t>
              </a:r>
            </a:p>
            <a:p>
              <a:pPr algn="ctr">
                <a:lnSpc>
                  <a:spcPts val="5040"/>
                </a:lnSpc>
              </a:pPr>
              <a:endParaRPr lang="en-US" sz="3600" dirty="0">
                <a:solidFill>
                  <a:srgbClr val="4C48B2"/>
                </a:solidFill>
                <a:latin typeface="Bebas Neue Cyrillic"/>
                <a:ea typeface="Bebas Neue Cyrillic"/>
                <a:cs typeface="Bebas Neue Cyrillic"/>
                <a:sym typeface="Bebas Neue Cyrillic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2003806" y="-5063423"/>
            <a:ext cx="11484497" cy="11484497"/>
          </a:xfrm>
          <a:custGeom>
            <a:avLst/>
            <a:gdLst/>
            <a:ahLst/>
            <a:cxnLst/>
            <a:rect l="l" t="t" r="r" b="b"/>
            <a:pathLst>
              <a:path w="11484497" h="11484497">
                <a:moveTo>
                  <a:pt x="0" y="0"/>
                </a:moveTo>
                <a:lnTo>
                  <a:pt x="11484497" y="0"/>
                </a:lnTo>
                <a:lnTo>
                  <a:pt x="11484497" y="11484497"/>
                </a:lnTo>
                <a:lnTo>
                  <a:pt x="0" y="11484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486778">
            <a:off x="-601239" y="2178836"/>
            <a:ext cx="20478299" cy="7423765"/>
            <a:chOff x="0" y="0"/>
            <a:chExt cx="5393461" cy="1955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93461" cy="1955230"/>
            </a:xfrm>
            <a:custGeom>
              <a:avLst/>
              <a:gdLst/>
              <a:ahLst/>
              <a:cxnLst/>
              <a:rect l="l" t="t" r="r" b="b"/>
              <a:pathLst>
                <a:path w="5393461" h="1955230">
                  <a:moveTo>
                    <a:pt x="0" y="0"/>
                  </a:moveTo>
                  <a:lnTo>
                    <a:pt x="5393461" y="0"/>
                  </a:lnTo>
                  <a:lnTo>
                    <a:pt x="5393461" y="1955230"/>
                  </a:lnTo>
                  <a:lnTo>
                    <a:pt x="0" y="1955230"/>
                  </a:lnTo>
                  <a:close/>
                </a:path>
              </a:pathLst>
            </a:custGeom>
            <a:solidFill>
              <a:srgbClr val="6B66C5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393461" cy="2002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12522745" y="1702597"/>
            <a:ext cx="6079583" cy="10619359"/>
          </a:xfrm>
          <a:custGeom>
            <a:avLst/>
            <a:gdLst/>
            <a:ahLst/>
            <a:cxnLst/>
            <a:rect l="l" t="t" r="r" b="b"/>
            <a:pathLst>
              <a:path w="6079583" h="10619359">
                <a:moveTo>
                  <a:pt x="6079583" y="0"/>
                </a:moveTo>
                <a:lnTo>
                  <a:pt x="0" y="0"/>
                </a:lnTo>
                <a:lnTo>
                  <a:pt x="0" y="10619359"/>
                </a:lnTo>
                <a:lnTo>
                  <a:pt x="6079583" y="10619359"/>
                </a:lnTo>
                <a:lnTo>
                  <a:pt x="607958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94631">
            <a:off x="10775756" y="7365244"/>
            <a:ext cx="6776309" cy="4828580"/>
          </a:xfrm>
          <a:custGeom>
            <a:avLst/>
            <a:gdLst/>
            <a:ahLst/>
            <a:cxnLst/>
            <a:rect l="l" t="t" r="r" b="b"/>
            <a:pathLst>
              <a:path w="6776309" h="4828580">
                <a:moveTo>
                  <a:pt x="0" y="0"/>
                </a:moveTo>
                <a:lnTo>
                  <a:pt x="6776309" y="0"/>
                </a:lnTo>
                <a:lnTo>
                  <a:pt x="6776309" y="4828581"/>
                </a:lnTo>
                <a:lnTo>
                  <a:pt x="0" y="48285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403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400000">
            <a:off x="11349440" y="8603935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6" y="0"/>
                </a:lnTo>
                <a:lnTo>
                  <a:pt x="654366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562536" y="1028700"/>
            <a:ext cx="673897" cy="673897"/>
          </a:xfrm>
          <a:custGeom>
            <a:avLst/>
            <a:gdLst/>
            <a:ahLst/>
            <a:cxnLst/>
            <a:rect l="l" t="t" r="r" b="b"/>
            <a:pathLst>
              <a:path w="673897" h="673897">
                <a:moveTo>
                  <a:pt x="0" y="0"/>
                </a:moveTo>
                <a:lnTo>
                  <a:pt x="673897" y="0"/>
                </a:lnTo>
                <a:lnTo>
                  <a:pt x="673897" y="673897"/>
                </a:lnTo>
                <a:lnTo>
                  <a:pt x="0" y="6738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0232878" y="2128738"/>
            <a:ext cx="7513414" cy="6475197"/>
          </a:xfrm>
          <a:custGeom>
            <a:avLst/>
            <a:gdLst/>
            <a:ahLst/>
            <a:cxnLst/>
            <a:rect l="l" t="t" r="r" b="b"/>
            <a:pathLst>
              <a:path w="7513414" h="6475197">
                <a:moveTo>
                  <a:pt x="0" y="0"/>
                </a:moveTo>
                <a:lnTo>
                  <a:pt x="7513414" y="0"/>
                </a:lnTo>
                <a:lnTo>
                  <a:pt x="7513414" y="6475197"/>
                </a:lnTo>
                <a:lnTo>
                  <a:pt x="0" y="64751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028700" y="571498"/>
            <a:ext cx="10944927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50"/>
              </a:lnSpc>
            </a:pPr>
            <a:r>
              <a:rPr lang="en-US" sz="7200" spc="95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Recommendation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41707" y="1674364"/>
            <a:ext cx="9096203" cy="7416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927"/>
              </a:lnSpc>
              <a:buFont typeface="Arial" panose="020B0604020202020204" pitchFamily="34" charset="0"/>
              <a:buChar char="•"/>
            </a:pPr>
            <a:r>
              <a:rPr lang="en-US" sz="2000" spc="67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For Income-Oriented Investors:</a:t>
            </a:r>
            <a:br>
              <a:rPr lang="en-US" sz="2000" spc="67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</a:br>
            <a:endParaRPr lang="en-US" sz="2000" spc="67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2927"/>
              </a:lnSpc>
            </a:pPr>
            <a:r>
              <a:rPr lang="en-US" sz="2000" spc="67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Verizon (VZ): With its steady dividend payouts, AT&amp;T is recommended for investors seeking consistent income. Its stability makes it a solid choice for those who prioritize regular returns over growth.</a:t>
            </a:r>
          </a:p>
          <a:p>
            <a:pPr algn="l">
              <a:lnSpc>
                <a:spcPts val="2927"/>
              </a:lnSpc>
            </a:pPr>
            <a:endParaRPr lang="en-US" sz="2000" spc="67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342900" indent="-342900" algn="l">
              <a:lnSpc>
                <a:spcPts val="2927"/>
              </a:lnSpc>
              <a:buFont typeface="Arial" panose="020B0604020202020204" pitchFamily="34" charset="0"/>
              <a:buChar char="•"/>
            </a:pPr>
            <a:r>
              <a:rPr lang="en-US" sz="2000" spc="67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For Growth-Oriented Investors:</a:t>
            </a:r>
            <a:br>
              <a:rPr lang="en-US" sz="2000" spc="67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</a:br>
            <a:endParaRPr lang="en-US" sz="2000" spc="67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2927"/>
              </a:lnSpc>
            </a:pPr>
            <a:r>
              <a:rPr lang="en-US" sz="2000" spc="67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T-Mobile (TMUS): T-Mobile has shown strong growth potential, as indicated by its upward trend and lower volatility. Investors looking for capital appreciation and willing to accept moderate risk may find T-Mobile an attractive option.</a:t>
            </a:r>
          </a:p>
          <a:p>
            <a:pPr algn="l">
              <a:lnSpc>
                <a:spcPts val="2927"/>
              </a:lnSpc>
            </a:pPr>
            <a:endParaRPr lang="en-US" sz="2000" spc="67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342900" indent="-342900" algn="l">
              <a:lnSpc>
                <a:spcPts val="2927"/>
              </a:lnSpc>
              <a:buFont typeface="Arial" panose="020B0604020202020204" pitchFamily="34" charset="0"/>
              <a:buChar char="•"/>
            </a:pPr>
            <a:r>
              <a:rPr lang="en-US" sz="2000" spc="67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For a Balanced Portfolio:</a:t>
            </a:r>
            <a:br>
              <a:rPr lang="en-US" sz="2000" spc="67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</a:br>
            <a:endParaRPr lang="en-US" sz="2000" spc="67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2927"/>
              </a:lnSpc>
            </a:pPr>
            <a:r>
              <a:rPr lang="en-US" sz="2000" spc="67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 see from our analysis enough diversification from all three stocks , that a diversified approach is recommended. “Don’t put all your eggs in one basket”</a:t>
            </a:r>
          </a:p>
          <a:p>
            <a:pPr algn="l">
              <a:lnSpc>
                <a:spcPts val="2927"/>
              </a:lnSpc>
            </a:pPr>
            <a:endParaRPr lang="en-US" sz="2251" spc="67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894" y="575568"/>
            <a:ext cx="17526001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50"/>
              </a:lnSpc>
            </a:pPr>
            <a:r>
              <a:rPr lang="en-US" sz="7200" spc="95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limitations, future improvements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03729" y="2171700"/>
            <a:ext cx="16612600" cy="5891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1" lvl="1" algn="l">
              <a:lnSpc>
                <a:spcPts val="4160"/>
              </a:lnSpc>
            </a:pPr>
            <a:endParaRPr lang="en-US" sz="2800" spc="96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690881" lvl="1" indent="-345440" algn="l">
              <a:lnSpc>
                <a:spcPts val="4160"/>
              </a:lnSpc>
              <a:buFont typeface="Arial"/>
              <a:buChar char="•"/>
            </a:pPr>
            <a:endParaRPr lang="en-US" sz="2800" spc="96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690881" lvl="1" indent="-345440" algn="l">
              <a:lnSpc>
                <a:spcPts val="4160"/>
              </a:lnSpc>
              <a:buFont typeface="Arial"/>
              <a:buChar char="•"/>
            </a:pPr>
            <a:r>
              <a:rPr lang="en-US" sz="2800" spc="96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Historical Data: </a:t>
            </a:r>
            <a:r>
              <a:rPr lang="en-US" sz="2800" spc="9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analysis is based on historical data and does not predict future performance.</a:t>
            </a:r>
          </a:p>
          <a:p>
            <a:pPr marL="690881" lvl="1" indent="-345440" algn="l">
              <a:lnSpc>
                <a:spcPts val="4160"/>
              </a:lnSpc>
              <a:buFont typeface="Arial"/>
              <a:buChar char="•"/>
            </a:pPr>
            <a:r>
              <a:rPr lang="en-US" sz="2800" spc="96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Consider Additional Factors: </a:t>
            </a:r>
            <a:r>
              <a:rPr lang="en-US" sz="2800" spc="9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Company fundamentals, market conditions, and external events should be considered for a comprehensive analysis.</a:t>
            </a:r>
          </a:p>
          <a:p>
            <a:pPr marL="690881" lvl="1" indent="-345440" algn="l">
              <a:lnSpc>
                <a:spcPts val="4160"/>
              </a:lnSpc>
              <a:buFont typeface="Arial"/>
              <a:buChar char="•"/>
            </a:pPr>
            <a:r>
              <a:rPr lang="en-US" sz="2800" spc="96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Flexible Time Frame:</a:t>
            </a:r>
            <a:r>
              <a:rPr lang="en-US" sz="2800" spc="9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The analysis time frame could be extended or shortened to observe different trends.</a:t>
            </a:r>
          </a:p>
          <a:p>
            <a:pPr algn="l">
              <a:lnSpc>
                <a:spcPts val="4160"/>
              </a:lnSpc>
            </a:pPr>
            <a:endParaRPr lang="en-US" sz="2800" spc="96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160"/>
              </a:lnSpc>
            </a:pPr>
            <a:endParaRPr lang="en-US" sz="2800" spc="96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160"/>
              </a:lnSpc>
            </a:pPr>
            <a:endParaRPr lang="en-US" sz="3200" spc="96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486778">
            <a:off x="-645434" y="1826954"/>
            <a:ext cx="20478299" cy="7423765"/>
            <a:chOff x="0" y="0"/>
            <a:chExt cx="5393461" cy="19552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93461" cy="1955230"/>
            </a:xfrm>
            <a:custGeom>
              <a:avLst/>
              <a:gdLst/>
              <a:ahLst/>
              <a:cxnLst/>
              <a:rect l="l" t="t" r="r" b="b"/>
              <a:pathLst>
                <a:path w="5393461" h="1955230">
                  <a:moveTo>
                    <a:pt x="0" y="0"/>
                  </a:moveTo>
                  <a:lnTo>
                    <a:pt x="5393461" y="0"/>
                  </a:lnTo>
                  <a:lnTo>
                    <a:pt x="5393461" y="1955230"/>
                  </a:lnTo>
                  <a:lnTo>
                    <a:pt x="0" y="1955230"/>
                  </a:lnTo>
                  <a:close/>
                </a:path>
              </a:pathLst>
            </a:custGeom>
            <a:solidFill>
              <a:srgbClr val="6B66C5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393461" cy="2002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957598" flipH="1">
            <a:off x="9437724" y="5267833"/>
            <a:ext cx="12395742" cy="5825999"/>
          </a:xfrm>
          <a:custGeom>
            <a:avLst/>
            <a:gdLst/>
            <a:ahLst/>
            <a:cxnLst/>
            <a:rect l="l" t="t" r="r" b="b"/>
            <a:pathLst>
              <a:path w="12395742" h="5825999">
                <a:moveTo>
                  <a:pt x="12395742" y="0"/>
                </a:moveTo>
                <a:lnTo>
                  <a:pt x="0" y="0"/>
                </a:lnTo>
                <a:lnTo>
                  <a:pt x="0" y="5825999"/>
                </a:lnTo>
                <a:lnTo>
                  <a:pt x="12395742" y="5825999"/>
                </a:lnTo>
                <a:lnTo>
                  <a:pt x="123957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4012">
            <a:off x="768483" y="7872710"/>
            <a:ext cx="6776309" cy="4828580"/>
          </a:xfrm>
          <a:custGeom>
            <a:avLst/>
            <a:gdLst/>
            <a:ahLst/>
            <a:cxnLst/>
            <a:rect l="l" t="t" r="r" b="b"/>
            <a:pathLst>
              <a:path w="6776309" h="4828580">
                <a:moveTo>
                  <a:pt x="0" y="0"/>
                </a:moveTo>
                <a:lnTo>
                  <a:pt x="6776310" y="0"/>
                </a:lnTo>
                <a:lnTo>
                  <a:pt x="6776310" y="4828580"/>
                </a:lnTo>
                <a:lnTo>
                  <a:pt x="0" y="48285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03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5400000">
            <a:off x="640589" y="3670376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5" y="0"/>
                </a:lnTo>
                <a:lnTo>
                  <a:pt x="654365" y="654366"/>
                </a:lnTo>
                <a:lnTo>
                  <a:pt x="0" y="654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6751458" y="691752"/>
            <a:ext cx="673897" cy="673897"/>
          </a:xfrm>
          <a:custGeom>
            <a:avLst/>
            <a:gdLst/>
            <a:ahLst/>
            <a:cxnLst/>
            <a:rect l="l" t="t" r="r" b="b"/>
            <a:pathLst>
              <a:path w="673897" h="673897">
                <a:moveTo>
                  <a:pt x="0" y="0"/>
                </a:moveTo>
                <a:lnTo>
                  <a:pt x="673897" y="0"/>
                </a:lnTo>
                <a:lnTo>
                  <a:pt x="673897" y="673896"/>
                </a:lnTo>
                <a:lnTo>
                  <a:pt x="0" y="6738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5804022" y="3359452"/>
            <a:ext cx="6143258" cy="5498216"/>
          </a:xfrm>
          <a:custGeom>
            <a:avLst/>
            <a:gdLst/>
            <a:ahLst/>
            <a:cxnLst/>
            <a:rect l="l" t="t" r="r" b="b"/>
            <a:pathLst>
              <a:path w="6143258" h="5498216">
                <a:moveTo>
                  <a:pt x="0" y="0"/>
                </a:moveTo>
                <a:lnTo>
                  <a:pt x="6143259" y="0"/>
                </a:lnTo>
                <a:lnTo>
                  <a:pt x="6143259" y="5498216"/>
                </a:lnTo>
                <a:lnTo>
                  <a:pt x="0" y="54982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564462" y="1756173"/>
            <a:ext cx="17276201" cy="1695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11"/>
              </a:lnSpc>
            </a:pPr>
            <a:r>
              <a:rPr lang="en-US" sz="8000" spc="143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Thank You for Listening</a:t>
            </a:r>
            <a:r>
              <a:rPr lang="en-US" sz="14346" spc="143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!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52193" y="8948638"/>
            <a:ext cx="9983614" cy="590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4"/>
              </a:lnSpc>
            </a:pPr>
            <a:r>
              <a:rPr lang="en-US" sz="3734" spc="11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265520" y="1590475"/>
            <a:ext cx="5609472" cy="9323223"/>
          </a:xfrm>
          <a:custGeom>
            <a:avLst/>
            <a:gdLst/>
            <a:ahLst/>
            <a:cxnLst/>
            <a:rect l="l" t="t" r="r" b="b"/>
            <a:pathLst>
              <a:path w="5609472" h="9323223">
                <a:moveTo>
                  <a:pt x="5609473" y="0"/>
                </a:moveTo>
                <a:lnTo>
                  <a:pt x="0" y="0"/>
                </a:lnTo>
                <a:lnTo>
                  <a:pt x="0" y="9323223"/>
                </a:lnTo>
                <a:lnTo>
                  <a:pt x="5609473" y="9323223"/>
                </a:lnTo>
                <a:lnTo>
                  <a:pt x="560947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16187727" y="-2462058"/>
            <a:ext cx="4200545" cy="6981515"/>
          </a:xfrm>
          <a:custGeom>
            <a:avLst/>
            <a:gdLst/>
            <a:ahLst/>
            <a:cxnLst/>
            <a:rect l="l" t="t" r="r" b="b"/>
            <a:pathLst>
              <a:path w="4200545" h="6981515">
                <a:moveTo>
                  <a:pt x="0" y="0"/>
                </a:moveTo>
                <a:lnTo>
                  <a:pt x="4200546" y="0"/>
                </a:lnTo>
                <a:lnTo>
                  <a:pt x="4200546" y="6981516"/>
                </a:lnTo>
                <a:lnTo>
                  <a:pt x="0" y="6981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4343953" y="8603935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5" y="0"/>
                </a:lnTo>
                <a:lnTo>
                  <a:pt x="654365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998318" y="3264121"/>
            <a:ext cx="673897" cy="673897"/>
          </a:xfrm>
          <a:custGeom>
            <a:avLst/>
            <a:gdLst/>
            <a:ahLst/>
            <a:cxnLst/>
            <a:rect l="l" t="t" r="r" b="b"/>
            <a:pathLst>
              <a:path w="673897" h="673897">
                <a:moveTo>
                  <a:pt x="0" y="0"/>
                </a:moveTo>
                <a:lnTo>
                  <a:pt x="673897" y="0"/>
                </a:lnTo>
                <a:lnTo>
                  <a:pt x="673897" y="673897"/>
                </a:lnTo>
                <a:lnTo>
                  <a:pt x="0" y="6738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788231" y="1133273"/>
            <a:ext cx="15153732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0"/>
              </a:lnSpc>
            </a:pPr>
            <a:r>
              <a:rPr lang="en-US" sz="8000" spc="95" dirty="0">
                <a:solidFill>
                  <a:srgbClr val="6B66C5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Project Overview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04388" y="2764901"/>
            <a:ext cx="10698534" cy="760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4"/>
              </a:lnSpc>
            </a:pPr>
            <a:r>
              <a:rPr lang="en-US" sz="2657" spc="79" dirty="0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Objective:</a:t>
            </a:r>
            <a:r>
              <a:rPr lang="en-US" sz="2657" spc="79" dirty="0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 To analyze and compare the stock performance of three major telecom companies (AT&amp;T, T-Mobile, Verizon) over the past year from today</a:t>
            </a:r>
          </a:p>
          <a:p>
            <a:pPr algn="l">
              <a:lnSpc>
                <a:spcPts val="3454"/>
              </a:lnSpc>
            </a:pPr>
            <a:endParaRPr lang="en-US" sz="2657" spc="79" dirty="0">
              <a:solidFill>
                <a:srgbClr val="6B66C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454"/>
              </a:lnSpc>
            </a:pPr>
            <a:r>
              <a:rPr lang="en-US" sz="2657" spc="79" dirty="0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Importance:</a:t>
            </a:r>
            <a:r>
              <a:rPr lang="en-US" sz="2657" spc="79" dirty="0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 Provide insights to potential investors on the best-performing stocks based on historical data.</a:t>
            </a:r>
          </a:p>
          <a:p>
            <a:pPr algn="l">
              <a:lnSpc>
                <a:spcPts val="3454"/>
              </a:lnSpc>
            </a:pPr>
            <a:endParaRPr lang="en-US" sz="2657" spc="79" dirty="0">
              <a:solidFill>
                <a:srgbClr val="6B66C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454"/>
              </a:lnSpc>
            </a:pPr>
            <a:r>
              <a:rPr lang="en-US" sz="2657" spc="79" dirty="0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Fetching:</a:t>
            </a:r>
            <a:r>
              <a:rPr lang="en-US" sz="2657" spc="79" dirty="0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 Historical stock data was fetched using the </a:t>
            </a:r>
            <a:r>
              <a:rPr lang="en-US" sz="2657" spc="79" dirty="0" err="1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yfinance</a:t>
            </a:r>
            <a:r>
              <a:rPr lang="en-US" sz="2657" spc="79" dirty="0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 library, which allows for easy access to financial data from Yahoo Finance</a:t>
            </a:r>
          </a:p>
          <a:p>
            <a:pPr algn="l">
              <a:lnSpc>
                <a:spcPts val="3454"/>
              </a:lnSpc>
            </a:pPr>
            <a:endParaRPr lang="en-US" sz="2657" spc="79" dirty="0">
              <a:solidFill>
                <a:srgbClr val="6B66C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454"/>
              </a:lnSpc>
            </a:pPr>
            <a:r>
              <a:rPr lang="en-US" sz="2657" spc="79" dirty="0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Methodology:</a:t>
            </a:r>
            <a:r>
              <a:rPr lang="en-US" sz="2657" spc="79" dirty="0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 Using Python and various financial analysis libraries to gather: Trend Analysis, Volatility Analysis, Correlation Analysis, Cumulative Returns, Candlestick Chart, Trading Volume Analysis, P/E ratio and Dividends rate </a:t>
            </a:r>
          </a:p>
          <a:p>
            <a:pPr algn="l">
              <a:lnSpc>
                <a:spcPts val="3454"/>
              </a:lnSpc>
            </a:pPr>
            <a:endParaRPr lang="en-US" sz="2657" spc="79" dirty="0">
              <a:solidFill>
                <a:srgbClr val="6B66C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826634" y="2511071"/>
            <a:ext cx="4508632" cy="5264857"/>
          </a:xfrm>
          <a:custGeom>
            <a:avLst/>
            <a:gdLst/>
            <a:ahLst/>
            <a:cxnLst/>
            <a:rect l="l" t="t" r="r" b="b"/>
            <a:pathLst>
              <a:path w="4508632" h="5264857">
                <a:moveTo>
                  <a:pt x="0" y="0"/>
                </a:moveTo>
                <a:lnTo>
                  <a:pt x="4508632" y="0"/>
                </a:lnTo>
                <a:lnTo>
                  <a:pt x="4508632" y="5264858"/>
                </a:lnTo>
                <a:lnTo>
                  <a:pt x="0" y="52648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83469" y="5143500"/>
            <a:ext cx="12695305" cy="5945635"/>
          </a:xfrm>
          <a:custGeom>
            <a:avLst/>
            <a:gdLst/>
            <a:ahLst/>
            <a:cxnLst/>
            <a:rect l="l" t="t" r="r" b="b"/>
            <a:pathLst>
              <a:path w="12695305" h="5945635">
                <a:moveTo>
                  <a:pt x="0" y="0"/>
                </a:moveTo>
                <a:lnTo>
                  <a:pt x="12695306" y="0"/>
                </a:lnTo>
                <a:lnTo>
                  <a:pt x="12695306" y="5945635"/>
                </a:lnTo>
                <a:lnTo>
                  <a:pt x="0" y="59456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15835238" y="701517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5" y="0"/>
                </a:lnTo>
                <a:lnTo>
                  <a:pt x="654365" y="654366"/>
                </a:lnTo>
                <a:lnTo>
                  <a:pt x="0" y="654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191000" y="288117"/>
            <a:ext cx="10210800" cy="1128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50"/>
              </a:lnSpc>
            </a:pPr>
            <a:r>
              <a:rPr lang="en-US" sz="8000" spc="95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Trend 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882854"/>
            <a:ext cx="15911292" cy="2733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 spc="78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trend analysis visualizes how the stock closing prices of AT&amp;T, T-Mobile, and Verizon have changed over the past year</a:t>
            </a:r>
          </a:p>
          <a:p>
            <a:pPr algn="ctr">
              <a:lnSpc>
                <a:spcPts val="3120"/>
              </a:lnSpc>
            </a:pPr>
            <a:endParaRPr lang="en-US" sz="2600" spc="78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3120"/>
              </a:lnSpc>
            </a:pPr>
            <a:r>
              <a:rPr lang="en-US" sz="2600" spc="78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This helps identify any long-term patterns or significant events affecting the stock prices</a:t>
            </a:r>
          </a:p>
          <a:p>
            <a:pPr algn="ctr">
              <a:lnSpc>
                <a:spcPts val="3120"/>
              </a:lnSpc>
            </a:pPr>
            <a:endParaRPr lang="en-US" sz="2600" spc="78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3120"/>
              </a:lnSpc>
            </a:pPr>
            <a:endParaRPr lang="en-US" sz="2600" spc="78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3287239" y="3891225"/>
            <a:ext cx="11394214" cy="6178952"/>
          </a:xfrm>
          <a:custGeom>
            <a:avLst/>
            <a:gdLst/>
            <a:ahLst/>
            <a:cxnLst/>
            <a:rect l="l" t="t" r="r" b="b"/>
            <a:pathLst>
              <a:path w="11394214" h="6178952">
                <a:moveTo>
                  <a:pt x="0" y="0"/>
                </a:moveTo>
                <a:lnTo>
                  <a:pt x="11394214" y="0"/>
                </a:lnTo>
                <a:lnTo>
                  <a:pt x="11394214" y="6178952"/>
                </a:lnTo>
                <a:lnTo>
                  <a:pt x="0" y="61789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-3863306" y="1580181"/>
            <a:ext cx="13258862" cy="7126638"/>
          </a:xfrm>
          <a:custGeom>
            <a:avLst/>
            <a:gdLst/>
            <a:ahLst/>
            <a:cxnLst/>
            <a:rect l="l" t="t" r="r" b="b"/>
            <a:pathLst>
              <a:path w="13258862" h="7126638">
                <a:moveTo>
                  <a:pt x="0" y="7126638"/>
                </a:moveTo>
                <a:lnTo>
                  <a:pt x="13258862" y="7126638"/>
                </a:lnTo>
                <a:lnTo>
                  <a:pt x="13258862" y="0"/>
                </a:lnTo>
                <a:lnTo>
                  <a:pt x="0" y="0"/>
                </a:lnTo>
                <a:lnTo>
                  <a:pt x="0" y="712663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6329444" y="5143500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5" y="0"/>
                </a:lnTo>
                <a:lnTo>
                  <a:pt x="654365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91752" y="2673571"/>
            <a:ext cx="673897" cy="673897"/>
          </a:xfrm>
          <a:custGeom>
            <a:avLst/>
            <a:gdLst/>
            <a:ahLst/>
            <a:cxnLst/>
            <a:rect l="l" t="t" r="r" b="b"/>
            <a:pathLst>
              <a:path w="673897" h="673897">
                <a:moveTo>
                  <a:pt x="0" y="0"/>
                </a:moveTo>
                <a:lnTo>
                  <a:pt x="673896" y="0"/>
                </a:lnTo>
                <a:lnTo>
                  <a:pt x="673896" y="673897"/>
                </a:lnTo>
                <a:lnTo>
                  <a:pt x="0" y="6738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745624" y="3347468"/>
            <a:ext cx="12796752" cy="6939532"/>
          </a:xfrm>
          <a:custGeom>
            <a:avLst/>
            <a:gdLst/>
            <a:ahLst/>
            <a:cxnLst/>
            <a:rect l="l" t="t" r="r" b="b"/>
            <a:pathLst>
              <a:path w="12796752" h="6939532">
                <a:moveTo>
                  <a:pt x="0" y="0"/>
                </a:moveTo>
                <a:lnTo>
                  <a:pt x="12796752" y="0"/>
                </a:lnTo>
                <a:lnTo>
                  <a:pt x="12796752" y="6939532"/>
                </a:lnTo>
                <a:lnTo>
                  <a:pt x="0" y="69395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766125" y="1068807"/>
            <a:ext cx="13798653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0"/>
              </a:lnSpc>
            </a:pPr>
            <a:r>
              <a:rPr lang="en-US" sz="8000" spc="95" dirty="0">
                <a:solidFill>
                  <a:srgbClr val="6B66C5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Moving Averages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62790" y="2242407"/>
            <a:ext cx="16805322" cy="843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 spc="78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20-day moving average for each stock to help identify short-term trends and smoothing out price fluctuations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486778">
            <a:off x="-1095149" y="1407856"/>
            <a:ext cx="20478299" cy="7423765"/>
            <a:chOff x="0" y="0"/>
            <a:chExt cx="5393461" cy="19552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93461" cy="1955230"/>
            </a:xfrm>
            <a:custGeom>
              <a:avLst/>
              <a:gdLst/>
              <a:ahLst/>
              <a:cxnLst/>
              <a:rect l="l" t="t" r="r" b="b"/>
              <a:pathLst>
                <a:path w="5393461" h="1955230">
                  <a:moveTo>
                    <a:pt x="0" y="0"/>
                  </a:moveTo>
                  <a:lnTo>
                    <a:pt x="5393461" y="0"/>
                  </a:lnTo>
                  <a:lnTo>
                    <a:pt x="5393461" y="1955230"/>
                  </a:lnTo>
                  <a:lnTo>
                    <a:pt x="0" y="1955230"/>
                  </a:lnTo>
                  <a:close/>
                </a:path>
              </a:pathLst>
            </a:custGeom>
            <a:solidFill>
              <a:srgbClr val="6B66C5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393461" cy="2002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V="1">
            <a:off x="14454564" y="-2016529"/>
            <a:ext cx="5609472" cy="9323223"/>
          </a:xfrm>
          <a:custGeom>
            <a:avLst/>
            <a:gdLst/>
            <a:ahLst/>
            <a:cxnLst/>
            <a:rect l="l" t="t" r="r" b="b"/>
            <a:pathLst>
              <a:path w="5609472" h="9323223">
                <a:moveTo>
                  <a:pt x="0" y="9323223"/>
                </a:moveTo>
                <a:lnTo>
                  <a:pt x="5609472" y="9323223"/>
                </a:lnTo>
                <a:lnTo>
                  <a:pt x="5609472" y="0"/>
                </a:lnTo>
                <a:lnTo>
                  <a:pt x="0" y="0"/>
                </a:lnTo>
                <a:lnTo>
                  <a:pt x="0" y="932322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5400000" flipH="1" flipV="1">
            <a:off x="124965" y="5440360"/>
            <a:ext cx="4200545" cy="6981515"/>
          </a:xfrm>
          <a:custGeom>
            <a:avLst/>
            <a:gdLst/>
            <a:ahLst/>
            <a:cxnLst/>
            <a:rect l="l" t="t" r="r" b="b"/>
            <a:pathLst>
              <a:path w="4200545" h="6981515">
                <a:moveTo>
                  <a:pt x="4200545" y="6981515"/>
                </a:moveTo>
                <a:lnTo>
                  <a:pt x="0" y="6981515"/>
                </a:lnTo>
                <a:lnTo>
                  <a:pt x="0" y="0"/>
                </a:lnTo>
                <a:lnTo>
                  <a:pt x="4200545" y="0"/>
                </a:lnTo>
                <a:lnTo>
                  <a:pt x="4200545" y="698151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888290" y="5610028"/>
            <a:ext cx="673897" cy="673897"/>
          </a:xfrm>
          <a:custGeom>
            <a:avLst/>
            <a:gdLst/>
            <a:ahLst/>
            <a:cxnLst/>
            <a:rect l="l" t="t" r="r" b="b"/>
            <a:pathLst>
              <a:path w="673897" h="673897">
                <a:moveTo>
                  <a:pt x="0" y="0"/>
                </a:moveTo>
                <a:lnTo>
                  <a:pt x="673896" y="0"/>
                </a:lnTo>
                <a:lnTo>
                  <a:pt x="673896" y="673897"/>
                </a:lnTo>
                <a:lnTo>
                  <a:pt x="0" y="673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400000">
            <a:off x="15773662" y="1990718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5" y="0"/>
                </a:lnTo>
                <a:lnTo>
                  <a:pt x="654365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5400000">
            <a:off x="3758792" y="8603935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5" y="0"/>
                </a:lnTo>
                <a:lnTo>
                  <a:pt x="654365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013077" y="3497491"/>
            <a:ext cx="10836567" cy="6666707"/>
          </a:xfrm>
          <a:custGeom>
            <a:avLst/>
            <a:gdLst/>
            <a:ahLst/>
            <a:cxnLst/>
            <a:rect l="l" t="t" r="r" b="b"/>
            <a:pathLst>
              <a:path w="10836567" h="6666707">
                <a:moveTo>
                  <a:pt x="0" y="0"/>
                </a:moveTo>
                <a:lnTo>
                  <a:pt x="10836568" y="0"/>
                </a:lnTo>
                <a:lnTo>
                  <a:pt x="10836568" y="6666707"/>
                </a:lnTo>
                <a:lnTo>
                  <a:pt x="0" y="66667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157747" y="730598"/>
            <a:ext cx="14547225" cy="121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00"/>
              </a:lnSpc>
            </a:pPr>
            <a:r>
              <a:rPr lang="en-US" sz="8000" spc="95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Volatility Analysis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2298850"/>
            <a:ext cx="16805322" cy="843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 spc="7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Volatility analysis helps measure the risk associated with each stock by assessing how much the stock price fluctuates over time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492129">
            <a:off x="10543681" y="2386886"/>
            <a:ext cx="13108355" cy="6160927"/>
          </a:xfrm>
          <a:custGeom>
            <a:avLst/>
            <a:gdLst/>
            <a:ahLst/>
            <a:cxnLst/>
            <a:rect l="l" t="t" r="r" b="b"/>
            <a:pathLst>
              <a:path w="13108355" h="6160927">
                <a:moveTo>
                  <a:pt x="0" y="0"/>
                </a:moveTo>
                <a:lnTo>
                  <a:pt x="13108355" y="0"/>
                </a:lnTo>
                <a:lnTo>
                  <a:pt x="13108355" y="6160927"/>
                </a:lnTo>
                <a:lnTo>
                  <a:pt x="0" y="61609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16932117" y="5059480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6" y="0"/>
                </a:lnTo>
                <a:lnTo>
                  <a:pt x="654366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087889" y="5130401"/>
            <a:ext cx="673897" cy="673897"/>
          </a:xfrm>
          <a:custGeom>
            <a:avLst/>
            <a:gdLst/>
            <a:ahLst/>
            <a:cxnLst/>
            <a:rect l="l" t="t" r="r" b="b"/>
            <a:pathLst>
              <a:path w="673897" h="673897">
                <a:moveTo>
                  <a:pt x="0" y="0"/>
                </a:moveTo>
                <a:lnTo>
                  <a:pt x="673897" y="0"/>
                </a:lnTo>
                <a:lnTo>
                  <a:pt x="673897" y="673897"/>
                </a:lnTo>
                <a:lnTo>
                  <a:pt x="0" y="6738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04091" y="2063758"/>
            <a:ext cx="8700562" cy="7733833"/>
          </a:xfrm>
          <a:custGeom>
            <a:avLst/>
            <a:gdLst/>
            <a:ahLst/>
            <a:cxnLst/>
            <a:rect l="l" t="t" r="r" b="b"/>
            <a:pathLst>
              <a:path w="8700562" h="7733833">
                <a:moveTo>
                  <a:pt x="0" y="0"/>
                </a:moveTo>
                <a:lnTo>
                  <a:pt x="8700562" y="0"/>
                </a:lnTo>
                <a:lnTo>
                  <a:pt x="8700562" y="7733833"/>
                </a:lnTo>
                <a:lnTo>
                  <a:pt x="0" y="77338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28600" y="288482"/>
            <a:ext cx="17564099" cy="1036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550"/>
              </a:lnSpc>
            </a:pPr>
            <a:r>
              <a:rPr lang="en-US" sz="6600" spc="95" dirty="0">
                <a:solidFill>
                  <a:srgbClr val="6B66C5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Correlation Analysis Using Heatmap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92964" y="2552081"/>
            <a:ext cx="6504894" cy="698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heatmap visualizes data by using color variations to show the strength of relationships between variables.</a:t>
            </a:r>
          </a:p>
          <a:p>
            <a:pPr algn="l">
              <a:lnSpc>
                <a:spcPts val="3120"/>
              </a:lnSpc>
            </a:pPr>
            <a:endParaRPr lang="en-US" sz="2600" spc="78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120"/>
              </a:lnSpc>
            </a:pPr>
            <a:r>
              <a:rPr lang="en-US" sz="2600" spc="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 - TMUS </a:t>
            </a:r>
            <a:r>
              <a:rPr lang="en-US" sz="2600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has a weak positive correlation</a:t>
            </a:r>
          </a:p>
          <a:p>
            <a:pPr algn="l">
              <a:lnSpc>
                <a:spcPts val="3120"/>
              </a:lnSpc>
            </a:pPr>
            <a:endParaRPr lang="en-US" sz="2600" spc="78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120"/>
              </a:lnSpc>
            </a:pPr>
            <a:r>
              <a:rPr lang="en-US" sz="2600" spc="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 - VZ </a:t>
            </a:r>
            <a:r>
              <a:rPr lang="en-US" sz="2600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strong positive correlation</a:t>
            </a:r>
          </a:p>
          <a:p>
            <a:pPr algn="l">
              <a:lnSpc>
                <a:spcPts val="3120"/>
              </a:lnSpc>
            </a:pPr>
            <a:endParaRPr lang="en-US" sz="2600" spc="78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120"/>
              </a:lnSpc>
            </a:pPr>
            <a:r>
              <a:rPr lang="en-US" sz="2600" spc="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TMUS - </a:t>
            </a:r>
            <a:r>
              <a:rPr lang="en-US" sz="2600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VZ weak positive correlation</a:t>
            </a:r>
          </a:p>
          <a:p>
            <a:pPr algn="l">
              <a:lnSpc>
                <a:spcPts val="3120"/>
              </a:lnSpc>
            </a:pPr>
            <a:endParaRPr lang="en-US" sz="2600" spc="78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120"/>
              </a:lnSpc>
            </a:pPr>
            <a:r>
              <a:rPr lang="en-US" sz="2600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correlation analysis reveals </a:t>
            </a:r>
            <a:r>
              <a:rPr lang="en-US" sz="2600" spc="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moderate positive correlations</a:t>
            </a:r>
            <a:r>
              <a:rPr lang="en-US" sz="2600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between the stocks, indicating that while they tend to move in the same direction, there is still some diversification benefit</a:t>
            </a:r>
          </a:p>
          <a:p>
            <a:pPr algn="l">
              <a:lnSpc>
                <a:spcPts val="2768"/>
              </a:lnSpc>
            </a:pPr>
            <a:endParaRPr lang="en-US" sz="2600" spc="78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486778">
            <a:off x="-1095149" y="2086681"/>
            <a:ext cx="20478299" cy="7423765"/>
            <a:chOff x="0" y="0"/>
            <a:chExt cx="5393461" cy="19552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93461" cy="1955230"/>
            </a:xfrm>
            <a:custGeom>
              <a:avLst/>
              <a:gdLst/>
              <a:ahLst/>
              <a:cxnLst/>
              <a:rect l="l" t="t" r="r" b="b"/>
              <a:pathLst>
                <a:path w="5393461" h="1955230">
                  <a:moveTo>
                    <a:pt x="0" y="0"/>
                  </a:moveTo>
                  <a:lnTo>
                    <a:pt x="5393461" y="0"/>
                  </a:lnTo>
                  <a:lnTo>
                    <a:pt x="5393461" y="1955230"/>
                  </a:lnTo>
                  <a:lnTo>
                    <a:pt x="0" y="1955230"/>
                  </a:lnTo>
                  <a:close/>
                </a:path>
              </a:pathLst>
            </a:custGeom>
            <a:solidFill>
              <a:srgbClr val="6B66C5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393461" cy="2002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12522745" y="1702597"/>
            <a:ext cx="6079583" cy="10619359"/>
          </a:xfrm>
          <a:custGeom>
            <a:avLst/>
            <a:gdLst/>
            <a:ahLst/>
            <a:cxnLst/>
            <a:rect l="l" t="t" r="r" b="b"/>
            <a:pathLst>
              <a:path w="6079583" h="10619359">
                <a:moveTo>
                  <a:pt x="6079583" y="0"/>
                </a:moveTo>
                <a:lnTo>
                  <a:pt x="0" y="0"/>
                </a:lnTo>
                <a:lnTo>
                  <a:pt x="0" y="10619359"/>
                </a:lnTo>
                <a:lnTo>
                  <a:pt x="6079583" y="10619359"/>
                </a:lnTo>
                <a:lnTo>
                  <a:pt x="60795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294631">
            <a:off x="10775756" y="7365244"/>
            <a:ext cx="6776309" cy="4828580"/>
          </a:xfrm>
          <a:custGeom>
            <a:avLst/>
            <a:gdLst/>
            <a:ahLst/>
            <a:cxnLst/>
            <a:rect l="l" t="t" r="r" b="b"/>
            <a:pathLst>
              <a:path w="6776309" h="4828580">
                <a:moveTo>
                  <a:pt x="0" y="0"/>
                </a:moveTo>
                <a:lnTo>
                  <a:pt x="6776309" y="0"/>
                </a:lnTo>
                <a:lnTo>
                  <a:pt x="6776309" y="4828581"/>
                </a:lnTo>
                <a:lnTo>
                  <a:pt x="0" y="48285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03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5400000">
            <a:off x="374335" y="5471381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5" y="0"/>
                </a:lnTo>
                <a:lnTo>
                  <a:pt x="654365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562536" y="1028700"/>
            <a:ext cx="673897" cy="673897"/>
          </a:xfrm>
          <a:custGeom>
            <a:avLst/>
            <a:gdLst/>
            <a:ahLst/>
            <a:cxnLst/>
            <a:rect l="l" t="t" r="r" b="b"/>
            <a:pathLst>
              <a:path w="673897" h="673897">
                <a:moveTo>
                  <a:pt x="0" y="0"/>
                </a:moveTo>
                <a:lnTo>
                  <a:pt x="673897" y="0"/>
                </a:lnTo>
                <a:lnTo>
                  <a:pt x="673897" y="673897"/>
                </a:lnTo>
                <a:lnTo>
                  <a:pt x="0" y="6738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2561968" y="2864952"/>
            <a:ext cx="13164064" cy="7167247"/>
          </a:xfrm>
          <a:custGeom>
            <a:avLst/>
            <a:gdLst/>
            <a:ahLst/>
            <a:cxnLst/>
            <a:rect l="l" t="t" r="r" b="b"/>
            <a:pathLst>
              <a:path w="13164064" h="7167247">
                <a:moveTo>
                  <a:pt x="0" y="0"/>
                </a:moveTo>
                <a:lnTo>
                  <a:pt x="13164064" y="0"/>
                </a:lnTo>
                <a:lnTo>
                  <a:pt x="13164064" y="7167247"/>
                </a:lnTo>
                <a:lnTo>
                  <a:pt x="0" y="71672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3402265" y="298941"/>
            <a:ext cx="10944927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0"/>
              </a:lnSpc>
            </a:pPr>
            <a:r>
              <a:rPr lang="en-US" sz="8000" spc="95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Cumulative Returns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5409" y="811704"/>
            <a:ext cx="15692059" cy="2986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2"/>
              </a:lnSpc>
            </a:pPr>
            <a:endParaRPr dirty="0"/>
          </a:p>
          <a:p>
            <a:pPr algn="ctr">
              <a:lnSpc>
                <a:spcPts val="3382"/>
              </a:lnSpc>
            </a:pPr>
            <a:endParaRPr dirty="0"/>
          </a:p>
          <a:p>
            <a:pPr algn="ctr">
              <a:lnSpc>
                <a:spcPts val="3382"/>
              </a:lnSpc>
            </a:pPr>
            <a:r>
              <a:rPr lang="en-US" sz="2602" spc="78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Cumulative returns represent the total change in stock price over a given period, allowing investors to see how much an investment has grown or shrunk in value</a:t>
            </a:r>
          </a:p>
          <a:p>
            <a:pPr algn="ctr">
              <a:lnSpc>
                <a:spcPts val="3382"/>
              </a:lnSpc>
            </a:pPr>
            <a:endParaRPr lang="en-US" sz="2602" spc="78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3382"/>
              </a:lnSpc>
            </a:pPr>
            <a:endParaRPr lang="en-US" sz="2602" spc="78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3382"/>
              </a:lnSpc>
            </a:pPr>
            <a:endParaRPr lang="en-US" sz="2602" spc="78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143500"/>
            <a:ext cx="6042511" cy="4819927"/>
          </a:xfrm>
          <a:custGeom>
            <a:avLst/>
            <a:gdLst/>
            <a:ahLst/>
            <a:cxnLst/>
            <a:rect l="l" t="t" r="r" b="b"/>
            <a:pathLst>
              <a:path w="6042511" h="4819927">
                <a:moveTo>
                  <a:pt x="0" y="0"/>
                </a:moveTo>
                <a:lnTo>
                  <a:pt x="6042511" y="0"/>
                </a:lnTo>
                <a:lnTo>
                  <a:pt x="6042511" y="4819927"/>
                </a:lnTo>
                <a:lnTo>
                  <a:pt x="0" y="48199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125674" y="5112050"/>
            <a:ext cx="6036652" cy="4840893"/>
          </a:xfrm>
          <a:custGeom>
            <a:avLst/>
            <a:gdLst/>
            <a:ahLst/>
            <a:cxnLst/>
            <a:rect l="l" t="t" r="r" b="b"/>
            <a:pathLst>
              <a:path w="6036652" h="4840893">
                <a:moveTo>
                  <a:pt x="0" y="0"/>
                </a:moveTo>
                <a:lnTo>
                  <a:pt x="6036652" y="0"/>
                </a:lnTo>
                <a:lnTo>
                  <a:pt x="6036652" y="4840893"/>
                </a:lnTo>
                <a:lnTo>
                  <a:pt x="0" y="48408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264046" y="5112050"/>
            <a:ext cx="6023954" cy="4851377"/>
          </a:xfrm>
          <a:custGeom>
            <a:avLst/>
            <a:gdLst/>
            <a:ahLst/>
            <a:cxnLst/>
            <a:rect l="l" t="t" r="r" b="b"/>
            <a:pathLst>
              <a:path w="6023954" h="4851377">
                <a:moveTo>
                  <a:pt x="0" y="0"/>
                </a:moveTo>
                <a:lnTo>
                  <a:pt x="6023954" y="0"/>
                </a:lnTo>
                <a:lnTo>
                  <a:pt x="6023954" y="4851377"/>
                </a:lnTo>
                <a:lnTo>
                  <a:pt x="0" y="48513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886200" y="571500"/>
            <a:ext cx="10145749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0"/>
              </a:lnSpc>
            </a:pPr>
            <a:r>
              <a:rPr lang="en-US" sz="8000" spc="95" dirty="0">
                <a:solidFill>
                  <a:srgbClr val="6B66C5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Candlestick chart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272784"/>
            <a:ext cx="16230600" cy="2129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 spc="78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Candlestick charts provide a detailed view of daily stock price movements, including the opening, closing, high, and low prices</a:t>
            </a:r>
          </a:p>
          <a:p>
            <a:pPr algn="ctr">
              <a:lnSpc>
                <a:spcPts val="3380"/>
              </a:lnSpc>
            </a:pPr>
            <a:endParaRPr lang="en-US" sz="2600" spc="78">
              <a:solidFill>
                <a:srgbClr val="6B66C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3380"/>
              </a:lnSpc>
            </a:pPr>
            <a:r>
              <a:rPr lang="en-US" sz="2600" spc="78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 created candlestick charts for each stock to visualize daily price fluctuations and overall market sentiment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Isometric Abstract Wireframe"/>
          <p:cNvSpPr/>
          <p:nvPr/>
        </p:nvSpPr>
        <p:spPr>
          <a:xfrm flipV="1">
            <a:off x="-2542571" y="7776595"/>
            <a:ext cx="11731858" cy="6046795"/>
          </a:xfrm>
          <a:custGeom>
            <a:avLst/>
            <a:gdLst/>
            <a:ahLst/>
            <a:cxnLst/>
            <a:rect l="l" t="t" r="r" b="b"/>
            <a:pathLst>
              <a:path w="11731858" h="6046795">
                <a:moveTo>
                  <a:pt x="0" y="6046795"/>
                </a:moveTo>
                <a:lnTo>
                  <a:pt x="11731858" y="6046795"/>
                </a:lnTo>
                <a:lnTo>
                  <a:pt x="11731858" y="0"/>
                </a:lnTo>
                <a:lnTo>
                  <a:pt x="0" y="0"/>
                </a:lnTo>
                <a:lnTo>
                  <a:pt x="0" y="604679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 descr="Isometric Abstract Wireframe"/>
          <p:cNvSpPr/>
          <p:nvPr/>
        </p:nvSpPr>
        <p:spPr>
          <a:xfrm flipV="1">
            <a:off x="14080633" y="-279805"/>
            <a:ext cx="7520469" cy="5245527"/>
          </a:xfrm>
          <a:custGeom>
            <a:avLst/>
            <a:gdLst/>
            <a:ahLst/>
            <a:cxnLst/>
            <a:rect l="l" t="t" r="r" b="b"/>
            <a:pathLst>
              <a:path w="7520469" h="5245527">
                <a:moveTo>
                  <a:pt x="0" y="5245528"/>
                </a:moveTo>
                <a:lnTo>
                  <a:pt x="7520469" y="5245528"/>
                </a:lnTo>
                <a:lnTo>
                  <a:pt x="7520469" y="0"/>
                </a:lnTo>
                <a:lnTo>
                  <a:pt x="0" y="0"/>
                </a:lnTo>
                <a:lnTo>
                  <a:pt x="0" y="524552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878726" y="4371117"/>
            <a:ext cx="10530548" cy="5733415"/>
          </a:xfrm>
          <a:custGeom>
            <a:avLst/>
            <a:gdLst/>
            <a:ahLst/>
            <a:cxnLst/>
            <a:rect l="l" t="t" r="r" b="b"/>
            <a:pathLst>
              <a:path w="10530548" h="5733415">
                <a:moveTo>
                  <a:pt x="0" y="0"/>
                </a:moveTo>
                <a:lnTo>
                  <a:pt x="10530548" y="0"/>
                </a:lnTo>
                <a:lnTo>
                  <a:pt x="10530548" y="5733415"/>
                </a:lnTo>
                <a:lnTo>
                  <a:pt x="0" y="57334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905000" y="339600"/>
            <a:ext cx="12725400" cy="13245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400"/>
              </a:lnSpc>
            </a:pPr>
            <a:r>
              <a:rPr lang="en-US" sz="7200" spc="95" dirty="0">
                <a:solidFill>
                  <a:srgbClr val="6B66C5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Trading volume analysis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67175" y="2307296"/>
            <a:ext cx="15953650" cy="181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 spc="78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Analyzing trading volume helps understand the liquidity of each stock and the level of investor interest</a:t>
            </a:r>
          </a:p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 spc="78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 visualized the trading volume for each stock over time to identify any significant spikes or trends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1575</TotalTime>
  <Words>871</Words>
  <Application>Microsoft Macintosh PowerPoint</Application>
  <PresentationFormat>Custom</PresentationFormat>
  <Paragraphs>111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Bebas Neue Cyrillic</vt:lpstr>
      <vt:lpstr>Calibri</vt:lpstr>
      <vt:lpstr>Montserrat Bold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Telecommunication Stocks</dc:title>
  <cp:lastModifiedBy>Yara El-Emam</cp:lastModifiedBy>
  <cp:revision>19</cp:revision>
  <dcterms:created xsi:type="dcterms:W3CDTF">2006-08-16T00:00:00Z</dcterms:created>
  <dcterms:modified xsi:type="dcterms:W3CDTF">2024-08-15T02:14:46Z</dcterms:modified>
  <dc:identifier>DAGNrePTToE</dc:identifier>
</cp:coreProperties>
</file>